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77" r:id="rId4"/>
    <p:sldId id="306" r:id="rId5"/>
    <p:sldId id="273" r:id="rId6"/>
    <p:sldId id="274" r:id="rId7"/>
    <p:sldId id="275" r:id="rId8"/>
    <p:sldId id="276"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0" d="100"/>
          <a:sy n="60" d="100"/>
        </p:scale>
        <p:origin x="84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31F18-4075-60CD-BB70-DB1A8F215FB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4DF1949-B76E-11B1-0EC8-D8C48FBA6B8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A4419BB-5853-E7B5-519B-236CB7F4D134}"/>
              </a:ext>
            </a:extLst>
          </p:cNvPr>
          <p:cNvSpPr>
            <a:spLocks noGrp="1"/>
          </p:cNvSpPr>
          <p:nvPr>
            <p:ph type="dt" sz="half" idx="10"/>
          </p:nvPr>
        </p:nvSpPr>
        <p:spPr/>
        <p:txBody>
          <a:bodyPr/>
          <a:lstStyle/>
          <a:p>
            <a:fld id="{C1F47974-9169-471A-88AD-BE6CB5E6CAD1}" type="datetimeFigureOut">
              <a:rPr lang="en-GB" smtClean="0"/>
              <a:t>08/09/2025</a:t>
            </a:fld>
            <a:endParaRPr lang="en-GB"/>
          </a:p>
        </p:txBody>
      </p:sp>
      <p:sp>
        <p:nvSpPr>
          <p:cNvPr id="5" name="Footer Placeholder 4">
            <a:extLst>
              <a:ext uri="{FF2B5EF4-FFF2-40B4-BE49-F238E27FC236}">
                <a16:creationId xmlns:a16="http://schemas.microsoft.com/office/drawing/2014/main" id="{04BC6A80-8F2A-F515-5344-5C79D5B4C7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3899300-593D-4BA8-0C61-638C986FE68D}"/>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21764503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64F8C-892D-F8D8-AD5E-BF93699D53A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A99CCFE-AAD7-247A-1188-33CB85BEA3C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90BD625-9361-92FB-AD31-DAC4BD211ECB}"/>
              </a:ext>
            </a:extLst>
          </p:cNvPr>
          <p:cNvSpPr>
            <a:spLocks noGrp="1"/>
          </p:cNvSpPr>
          <p:nvPr>
            <p:ph type="dt" sz="half" idx="10"/>
          </p:nvPr>
        </p:nvSpPr>
        <p:spPr/>
        <p:txBody>
          <a:bodyPr/>
          <a:lstStyle/>
          <a:p>
            <a:fld id="{C1F47974-9169-471A-88AD-BE6CB5E6CAD1}" type="datetimeFigureOut">
              <a:rPr lang="en-GB" smtClean="0"/>
              <a:t>08/09/2025</a:t>
            </a:fld>
            <a:endParaRPr lang="en-GB"/>
          </a:p>
        </p:txBody>
      </p:sp>
      <p:sp>
        <p:nvSpPr>
          <p:cNvPr id="5" name="Footer Placeholder 4">
            <a:extLst>
              <a:ext uri="{FF2B5EF4-FFF2-40B4-BE49-F238E27FC236}">
                <a16:creationId xmlns:a16="http://schemas.microsoft.com/office/drawing/2014/main" id="{F5F35C11-D8D4-DBE5-F16D-AAA529A7E2D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AC6624-D697-20E6-632C-192C075666A9}"/>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093931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7EB5FCF-D4C7-FE52-A2A0-F6E8ACC7E04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F7E5970-3133-952C-50E7-C8CFDCC8B71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DA1FFF4-765E-7B6D-C8CE-997713810241}"/>
              </a:ext>
            </a:extLst>
          </p:cNvPr>
          <p:cNvSpPr>
            <a:spLocks noGrp="1"/>
          </p:cNvSpPr>
          <p:nvPr>
            <p:ph type="dt" sz="half" idx="10"/>
          </p:nvPr>
        </p:nvSpPr>
        <p:spPr/>
        <p:txBody>
          <a:bodyPr/>
          <a:lstStyle/>
          <a:p>
            <a:fld id="{C1F47974-9169-471A-88AD-BE6CB5E6CAD1}" type="datetimeFigureOut">
              <a:rPr lang="en-GB" smtClean="0"/>
              <a:t>08/09/2025</a:t>
            </a:fld>
            <a:endParaRPr lang="en-GB"/>
          </a:p>
        </p:txBody>
      </p:sp>
      <p:sp>
        <p:nvSpPr>
          <p:cNvPr id="5" name="Footer Placeholder 4">
            <a:extLst>
              <a:ext uri="{FF2B5EF4-FFF2-40B4-BE49-F238E27FC236}">
                <a16:creationId xmlns:a16="http://schemas.microsoft.com/office/drawing/2014/main" id="{54719008-D73D-0EBB-820B-EB906B7AA7B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EB62AFA-A863-1916-3C41-537474271319}"/>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675544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247E9-C3AD-7D40-26FC-348F749181B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1FE6D2B-CD67-6691-A67B-847EA056348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96B2B4-9916-E916-11D4-BEFA4F51DB67}"/>
              </a:ext>
            </a:extLst>
          </p:cNvPr>
          <p:cNvSpPr>
            <a:spLocks noGrp="1"/>
          </p:cNvSpPr>
          <p:nvPr>
            <p:ph type="dt" sz="half" idx="10"/>
          </p:nvPr>
        </p:nvSpPr>
        <p:spPr/>
        <p:txBody>
          <a:bodyPr/>
          <a:lstStyle/>
          <a:p>
            <a:fld id="{C1F47974-9169-471A-88AD-BE6CB5E6CAD1}" type="datetimeFigureOut">
              <a:rPr lang="en-GB" smtClean="0"/>
              <a:t>08/09/2025</a:t>
            </a:fld>
            <a:endParaRPr lang="en-GB"/>
          </a:p>
        </p:txBody>
      </p:sp>
      <p:sp>
        <p:nvSpPr>
          <p:cNvPr id="5" name="Footer Placeholder 4">
            <a:extLst>
              <a:ext uri="{FF2B5EF4-FFF2-40B4-BE49-F238E27FC236}">
                <a16:creationId xmlns:a16="http://schemas.microsoft.com/office/drawing/2014/main" id="{4AAF3A28-1957-8BFA-9D18-2FBD1DF4716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35D1D21-C543-9995-F556-15D653C711F3}"/>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717842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90CF6-A8B5-B275-7271-5281336B960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B6420B8-9BA8-1610-0D93-A7008F3D815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DE07A2D-690C-226C-207F-B5D8894A6D24}"/>
              </a:ext>
            </a:extLst>
          </p:cNvPr>
          <p:cNvSpPr>
            <a:spLocks noGrp="1"/>
          </p:cNvSpPr>
          <p:nvPr>
            <p:ph type="dt" sz="half" idx="10"/>
          </p:nvPr>
        </p:nvSpPr>
        <p:spPr/>
        <p:txBody>
          <a:bodyPr/>
          <a:lstStyle/>
          <a:p>
            <a:fld id="{C1F47974-9169-471A-88AD-BE6CB5E6CAD1}" type="datetimeFigureOut">
              <a:rPr lang="en-GB" smtClean="0"/>
              <a:t>08/09/2025</a:t>
            </a:fld>
            <a:endParaRPr lang="en-GB"/>
          </a:p>
        </p:txBody>
      </p:sp>
      <p:sp>
        <p:nvSpPr>
          <p:cNvPr id="5" name="Footer Placeholder 4">
            <a:extLst>
              <a:ext uri="{FF2B5EF4-FFF2-40B4-BE49-F238E27FC236}">
                <a16:creationId xmlns:a16="http://schemas.microsoft.com/office/drawing/2014/main" id="{E6679C81-CD1A-1CDF-18A8-5776453028E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72791F4-B320-061B-B268-91776FCF4FDC}"/>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023179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30355-7D18-C9D8-6C1E-56E8C2298B8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D1E6EFD-61FC-B282-8A63-CCCEE38A446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F5DBB56-38C5-2D1F-C73C-8F3DCDB3FA4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AFA1869-A2B4-1FB6-5E7F-B7A8EA878304}"/>
              </a:ext>
            </a:extLst>
          </p:cNvPr>
          <p:cNvSpPr>
            <a:spLocks noGrp="1"/>
          </p:cNvSpPr>
          <p:nvPr>
            <p:ph type="dt" sz="half" idx="10"/>
          </p:nvPr>
        </p:nvSpPr>
        <p:spPr/>
        <p:txBody>
          <a:bodyPr/>
          <a:lstStyle/>
          <a:p>
            <a:fld id="{C1F47974-9169-471A-88AD-BE6CB5E6CAD1}" type="datetimeFigureOut">
              <a:rPr lang="en-GB" smtClean="0"/>
              <a:t>08/09/2025</a:t>
            </a:fld>
            <a:endParaRPr lang="en-GB"/>
          </a:p>
        </p:txBody>
      </p:sp>
      <p:sp>
        <p:nvSpPr>
          <p:cNvPr id="6" name="Footer Placeholder 5">
            <a:extLst>
              <a:ext uri="{FF2B5EF4-FFF2-40B4-BE49-F238E27FC236}">
                <a16:creationId xmlns:a16="http://schemas.microsoft.com/office/drawing/2014/main" id="{65315317-B4DB-4BF2-5995-F6E401056D2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FD5503C-DA97-71ED-18F7-8EEFAF15AC4C}"/>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701974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493B7-47DA-1F16-084C-429E992D59D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4A3DC79-3648-C1C9-E0CE-2D4B763379C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DBA585D-FC32-A35A-8049-DCCBA40389C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6A364F7-D423-48F9-8C9F-7F7F9F8BD6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2D8C9C8-B6B4-FA9B-D526-DF04ECD6B7A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2BF23E6-93B0-FD5D-D7B3-1D75691C7A7E}"/>
              </a:ext>
            </a:extLst>
          </p:cNvPr>
          <p:cNvSpPr>
            <a:spLocks noGrp="1"/>
          </p:cNvSpPr>
          <p:nvPr>
            <p:ph type="dt" sz="half" idx="10"/>
          </p:nvPr>
        </p:nvSpPr>
        <p:spPr/>
        <p:txBody>
          <a:bodyPr/>
          <a:lstStyle/>
          <a:p>
            <a:fld id="{C1F47974-9169-471A-88AD-BE6CB5E6CAD1}" type="datetimeFigureOut">
              <a:rPr lang="en-GB" smtClean="0"/>
              <a:t>08/09/2025</a:t>
            </a:fld>
            <a:endParaRPr lang="en-GB"/>
          </a:p>
        </p:txBody>
      </p:sp>
      <p:sp>
        <p:nvSpPr>
          <p:cNvPr id="8" name="Footer Placeholder 7">
            <a:extLst>
              <a:ext uri="{FF2B5EF4-FFF2-40B4-BE49-F238E27FC236}">
                <a16:creationId xmlns:a16="http://schemas.microsoft.com/office/drawing/2014/main" id="{EE50372B-C175-A04B-C794-3B5C7D6B793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064324E-8BD2-7408-416F-D0B4F3391774}"/>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617172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BE897-2C81-1082-4B8A-CCF2EA953AD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003286C-6719-B2E3-3F69-43682FE28742}"/>
              </a:ext>
            </a:extLst>
          </p:cNvPr>
          <p:cNvSpPr>
            <a:spLocks noGrp="1"/>
          </p:cNvSpPr>
          <p:nvPr>
            <p:ph type="dt" sz="half" idx="10"/>
          </p:nvPr>
        </p:nvSpPr>
        <p:spPr/>
        <p:txBody>
          <a:bodyPr/>
          <a:lstStyle/>
          <a:p>
            <a:fld id="{C1F47974-9169-471A-88AD-BE6CB5E6CAD1}" type="datetimeFigureOut">
              <a:rPr lang="en-GB" smtClean="0"/>
              <a:t>08/09/2025</a:t>
            </a:fld>
            <a:endParaRPr lang="en-GB"/>
          </a:p>
        </p:txBody>
      </p:sp>
      <p:sp>
        <p:nvSpPr>
          <p:cNvPr id="4" name="Footer Placeholder 3">
            <a:extLst>
              <a:ext uri="{FF2B5EF4-FFF2-40B4-BE49-F238E27FC236}">
                <a16:creationId xmlns:a16="http://schemas.microsoft.com/office/drawing/2014/main" id="{248773CA-CE4E-06D9-96F0-3DEE5D668F3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EACE840-3F33-2B45-A2B2-77EF533491FD}"/>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669766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2D9FAF1-D0A4-5A72-0886-D547D530888D}"/>
              </a:ext>
            </a:extLst>
          </p:cNvPr>
          <p:cNvSpPr>
            <a:spLocks noGrp="1"/>
          </p:cNvSpPr>
          <p:nvPr>
            <p:ph type="dt" sz="half" idx="10"/>
          </p:nvPr>
        </p:nvSpPr>
        <p:spPr/>
        <p:txBody>
          <a:bodyPr/>
          <a:lstStyle/>
          <a:p>
            <a:fld id="{C1F47974-9169-471A-88AD-BE6CB5E6CAD1}" type="datetimeFigureOut">
              <a:rPr lang="en-GB" smtClean="0"/>
              <a:t>08/09/2025</a:t>
            </a:fld>
            <a:endParaRPr lang="en-GB"/>
          </a:p>
        </p:txBody>
      </p:sp>
      <p:sp>
        <p:nvSpPr>
          <p:cNvPr id="3" name="Footer Placeholder 2">
            <a:extLst>
              <a:ext uri="{FF2B5EF4-FFF2-40B4-BE49-F238E27FC236}">
                <a16:creationId xmlns:a16="http://schemas.microsoft.com/office/drawing/2014/main" id="{7F09B4CE-95D7-49DE-144F-7813C725778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9FB1FBC-1BB9-D73F-6542-70A026C6DD81}"/>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3196041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BF732-3677-A003-171F-ACF214B232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9ED08D8-9D03-0BFE-01A8-88AE01A8EC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E0AC7D5-67AF-AD44-C164-688D945177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0F5D08-7CBC-D42F-A1FD-6BBC0C5C718A}"/>
              </a:ext>
            </a:extLst>
          </p:cNvPr>
          <p:cNvSpPr>
            <a:spLocks noGrp="1"/>
          </p:cNvSpPr>
          <p:nvPr>
            <p:ph type="dt" sz="half" idx="10"/>
          </p:nvPr>
        </p:nvSpPr>
        <p:spPr/>
        <p:txBody>
          <a:bodyPr/>
          <a:lstStyle/>
          <a:p>
            <a:fld id="{C1F47974-9169-471A-88AD-BE6CB5E6CAD1}" type="datetimeFigureOut">
              <a:rPr lang="en-GB" smtClean="0"/>
              <a:t>08/09/2025</a:t>
            </a:fld>
            <a:endParaRPr lang="en-GB"/>
          </a:p>
        </p:txBody>
      </p:sp>
      <p:sp>
        <p:nvSpPr>
          <p:cNvPr id="6" name="Footer Placeholder 5">
            <a:extLst>
              <a:ext uri="{FF2B5EF4-FFF2-40B4-BE49-F238E27FC236}">
                <a16:creationId xmlns:a16="http://schemas.microsoft.com/office/drawing/2014/main" id="{8700D9ED-0C31-B470-8E5D-26B726E7844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038344F-3066-6ED3-BE5E-0659C5DF6804}"/>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33630207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6B0DA-B2E1-24C9-2AA9-40F027EF1B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B2678DB-3286-9BD8-223B-C9F49DF19A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5225F7F-46B3-030F-8401-AC57F5AC1A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0DB9073-3F16-09BA-8287-2544B7A48710}"/>
              </a:ext>
            </a:extLst>
          </p:cNvPr>
          <p:cNvSpPr>
            <a:spLocks noGrp="1"/>
          </p:cNvSpPr>
          <p:nvPr>
            <p:ph type="dt" sz="half" idx="10"/>
          </p:nvPr>
        </p:nvSpPr>
        <p:spPr/>
        <p:txBody>
          <a:bodyPr/>
          <a:lstStyle/>
          <a:p>
            <a:fld id="{C1F47974-9169-471A-88AD-BE6CB5E6CAD1}" type="datetimeFigureOut">
              <a:rPr lang="en-GB" smtClean="0"/>
              <a:t>08/09/2025</a:t>
            </a:fld>
            <a:endParaRPr lang="en-GB"/>
          </a:p>
        </p:txBody>
      </p:sp>
      <p:sp>
        <p:nvSpPr>
          <p:cNvPr id="6" name="Footer Placeholder 5">
            <a:extLst>
              <a:ext uri="{FF2B5EF4-FFF2-40B4-BE49-F238E27FC236}">
                <a16:creationId xmlns:a16="http://schemas.microsoft.com/office/drawing/2014/main" id="{8D7C71A2-3705-6FAB-4ACC-91A7AF508D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7E537A4-904B-5EBD-A202-5AEE03062674}"/>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037825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0C47DD-A1CA-8F2A-EB09-9BF99CFA272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7CD69B3-81C4-0299-C05D-45C5F6013C1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E8C8B4-0334-2DB6-A2E1-25169C08AB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1F47974-9169-471A-88AD-BE6CB5E6CAD1}" type="datetimeFigureOut">
              <a:rPr lang="en-GB" smtClean="0"/>
              <a:t>08/09/2025</a:t>
            </a:fld>
            <a:endParaRPr lang="en-GB"/>
          </a:p>
        </p:txBody>
      </p:sp>
      <p:sp>
        <p:nvSpPr>
          <p:cNvPr id="5" name="Footer Placeholder 4">
            <a:extLst>
              <a:ext uri="{FF2B5EF4-FFF2-40B4-BE49-F238E27FC236}">
                <a16:creationId xmlns:a16="http://schemas.microsoft.com/office/drawing/2014/main" id="{BAB61260-EFF1-BEFF-CED0-187E143480E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4C1CB1BF-C59E-108E-865C-951502BAFC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C0A0E6B-2514-4F2A-94E0-4A05AD0263FC}" type="slidenum">
              <a:rPr lang="en-GB" smtClean="0"/>
              <a:t>‹#›</a:t>
            </a:fld>
            <a:endParaRPr lang="en-GB"/>
          </a:p>
        </p:txBody>
      </p:sp>
      <p:sp>
        <p:nvSpPr>
          <p:cNvPr id="7" name="Date Placeholder 3">
            <a:extLst>
              <a:ext uri="{FF2B5EF4-FFF2-40B4-BE49-F238E27FC236}">
                <a16:creationId xmlns:a16="http://schemas.microsoft.com/office/drawing/2014/main" id="{BB561A84-1C61-4B16-AA7A-DB7E70980F81}"/>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0EDD060-7686-4182-88FC-FC6F0042F315}" type="datetimeFigureOut">
              <a:rPr lang="en-GB" smtClean="0"/>
              <a:pPr/>
              <a:t>08/09/2025</a:t>
            </a:fld>
            <a:endParaRPr lang="en-GB"/>
          </a:p>
        </p:txBody>
      </p:sp>
      <p:sp>
        <p:nvSpPr>
          <p:cNvPr id="8" name="Slide Number Placeholder 5">
            <a:extLst>
              <a:ext uri="{FF2B5EF4-FFF2-40B4-BE49-F238E27FC236}">
                <a16:creationId xmlns:a16="http://schemas.microsoft.com/office/drawing/2014/main" id="{01069F37-CAB2-87DB-B29A-E1EE3D25C8DE}"/>
              </a:ext>
            </a:extLst>
          </p:cNvPr>
          <p:cNvSpPr txBox="1">
            <a:spLocks/>
          </p:cNvSpPr>
          <p:nvPr userDrawn="1"/>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015A525-766D-4717-AE78-CEF784F27558}" type="slidenum">
              <a:rPr lang="en-GB" smtClean="0"/>
              <a:pPr/>
              <a:t>‹#›</a:t>
            </a:fld>
            <a:endParaRPr lang="en-GB"/>
          </a:p>
        </p:txBody>
      </p:sp>
      <p:sp>
        <p:nvSpPr>
          <p:cNvPr id="9" name="Rectangle 8">
            <a:extLst>
              <a:ext uri="{FF2B5EF4-FFF2-40B4-BE49-F238E27FC236}">
                <a16:creationId xmlns:a16="http://schemas.microsoft.com/office/drawing/2014/main" id="{24DC5419-C77B-78F0-CDAC-66E8D0D18FD3}"/>
              </a:ext>
            </a:extLst>
          </p:cNvPr>
          <p:cNvSpPr/>
          <p:nvPr userDrawn="1"/>
        </p:nvSpPr>
        <p:spPr>
          <a:xfrm>
            <a:off x="0" y="6300156"/>
            <a:ext cx="12192000" cy="557844"/>
          </a:xfrm>
          <a:prstGeom prst="rect">
            <a:avLst/>
          </a:prstGeom>
          <a:solidFill>
            <a:schemeClr val="tx1"/>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6E84EED4-DB41-0011-531D-E76026341C03}"/>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AC651E7A-BB6A-1BD5-B273-CC60CD51F146}"/>
              </a:ext>
            </a:extLst>
          </p:cNvPr>
          <p:cNvSpPr txBox="1"/>
          <p:nvPr userDrawn="1"/>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AC634999-5C85-ED15-0BFF-23745CCFCB7E}"/>
              </a:ext>
            </a:extLst>
          </p:cNvPr>
          <p:cNvSpPr txBox="1"/>
          <p:nvPr userDrawn="1"/>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2025</a:t>
            </a:r>
          </a:p>
        </p:txBody>
      </p:sp>
      <p:pic>
        <p:nvPicPr>
          <p:cNvPr id="13" name="Picture 2" descr="Facebook Logos PNG images free download">
            <a:extLst>
              <a:ext uri="{FF2B5EF4-FFF2-40B4-BE49-F238E27FC236}">
                <a16:creationId xmlns:a16="http://schemas.microsoft.com/office/drawing/2014/main" id="{F2340128-7465-E14F-BFF7-AE51C1D82025}"/>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3991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6B82355-3811-612C-15A3-14ADB61440EF}"/>
              </a:ext>
            </a:extLst>
          </p:cNvPr>
          <p:cNvSpPr txBox="1"/>
          <p:nvPr/>
        </p:nvSpPr>
        <p:spPr>
          <a:xfrm>
            <a:off x="179512" y="231334"/>
            <a:ext cx="6682740" cy="707886"/>
          </a:xfrm>
          <a:prstGeom prst="rect">
            <a:avLst/>
          </a:prstGeom>
          <a:noFill/>
        </p:spPr>
        <p:txBody>
          <a:bodyPr wrap="square" rtlCol="0">
            <a:spAutoFit/>
          </a:bodyPr>
          <a:lstStyle/>
          <a:p>
            <a:r>
              <a:rPr lang="en-GB" sz="2000" dirty="0">
                <a:latin typeface="Segoe UI Black" panose="020B0A02040204020203" pitchFamily="34" charset="0"/>
                <a:ea typeface="Segoe UI Black" panose="020B0A02040204020203" pitchFamily="34" charset="0"/>
              </a:rPr>
              <a:t>Lesson 1: Communication technologies</a:t>
            </a:r>
          </a:p>
          <a:p>
            <a:r>
              <a:rPr lang="en-GB" sz="2000" dirty="0">
                <a:latin typeface="Segoe UI Black" panose="020B0A02040204020203" pitchFamily="34" charset="0"/>
                <a:ea typeface="Segoe UI Black" panose="020B0A02040204020203" pitchFamily="34" charset="0"/>
              </a:rPr>
              <a:t>Component 3: Effective digital working practices</a:t>
            </a:r>
          </a:p>
        </p:txBody>
      </p:sp>
      <p:sp>
        <p:nvSpPr>
          <p:cNvPr id="5" name="TextBox 4">
            <a:extLst>
              <a:ext uri="{FF2B5EF4-FFF2-40B4-BE49-F238E27FC236}">
                <a16:creationId xmlns:a16="http://schemas.microsoft.com/office/drawing/2014/main" id="{7788A5E4-AD4A-B262-B178-64F6847A8A95}"/>
              </a:ext>
            </a:extLst>
          </p:cNvPr>
          <p:cNvSpPr txBox="1"/>
          <p:nvPr/>
        </p:nvSpPr>
        <p:spPr>
          <a:xfrm>
            <a:off x="6862252" y="269042"/>
            <a:ext cx="1786269" cy="369332"/>
          </a:xfrm>
          <a:prstGeom prst="rect">
            <a:avLst/>
          </a:prstGeom>
          <a:noFill/>
        </p:spPr>
        <p:txBody>
          <a:bodyPr wrap="square" rtlCol="0">
            <a:spAutoFit/>
          </a:bodyPr>
          <a:lstStyle/>
          <a:p>
            <a:r>
              <a:rPr lang="en-GB" b="1" dirty="0">
                <a:latin typeface="Segoe UI Variable Text" pitchFamily="2" charset="0"/>
              </a:rPr>
              <a:t>Name: </a:t>
            </a:r>
          </a:p>
        </p:txBody>
      </p:sp>
      <p:sp>
        <p:nvSpPr>
          <p:cNvPr id="6" name="TextBox 5">
            <a:extLst>
              <a:ext uri="{FF2B5EF4-FFF2-40B4-BE49-F238E27FC236}">
                <a16:creationId xmlns:a16="http://schemas.microsoft.com/office/drawing/2014/main" id="{95E82E37-3257-967A-A0D5-EC29056520CD}"/>
              </a:ext>
            </a:extLst>
          </p:cNvPr>
          <p:cNvSpPr txBox="1"/>
          <p:nvPr/>
        </p:nvSpPr>
        <p:spPr>
          <a:xfrm>
            <a:off x="6862252" y="758508"/>
            <a:ext cx="1786269" cy="369332"/>
          </a:xfrm>
          <a:prstGeom prst="rect">
            <a:avLst/>
          </a:prstGeom>
          <a:noFill/>
        </p:spPr>
        <p:txBody>
          <a:bodyPr wrap="square" rtlCol="0">
            <a:spAutoFit/>
          </a:bodyPr>
          <a:lstStyle/>
          <a:p>
            <a:r>
              <a:rPr lang="en-GB" b="1" dirty="0">
                <a:latin typeface="Segoe UI Variable Text" pitchFamily="2" charset="0"/>
              </a:rPr>
              <a:t>Class/Teacher:</a:t>
            </a:r>
          </a:p>
        </p:txBody>
      </p:sp>
      <p:graphicFrame>
        <p:nvGraphicFramePr>
          <p:cNvPr id="7" name="Table 6">
            <a:extLst>
              <a:ext uri="{FF2B5EF4-FFF2-40B4-BE49-F238E27FC236}">
                <a16:creationId xmlns:a16="http://schemas.microsoft.com/office/drawing/2014/main" id="{AB6ED4EC-8528-8525-C116-4AD8C6B028AF}"/>
              </a:ext>
            </a:extLst>
          </p:cNvPr>
          <p:cNvGraphicFramePr>
            <a:graphicFrameLocks noGrp="1"/>
          </p:cNvGraphicFramePr>
          <p:nvPr>
            <p:extLst>
              <p:ext uri="{D42A27DB-BD31-4B8C-83A1-F6EECF244321}">
                <p14:modId xmlns:p14="http://schemas.microsoft.com/office/powerpoint/2010/main" val="2937088821"/>
              </p:ext>
            </p:extLst>
          </p:nvPr>
        </p:nvGraphicFramePr>
        <p:xfrm>
          <a:off x="291140" y="1674724"/>
          <a:ext cx="6682740" cy="2072640"/>
        </p:xfrm>
        <a:graphic>
          <a:graphicData uri="http://schemas.openxmlformats.org/drawingml/2006/table">
            <a:tbl>
              <a:tblPr/>
              <a:tblGrid>
                <a:gridCol w="5193257">
                  <a:extLst>
                    <a:ext uri="{9D8B030D-6E8A-4147-A177-3AD203B41FA5}">
                      <a16:colId xmlns:a16="http://schemas.microsoft.com/office/drawing/2014/main" val="1532144605"/>
                    </a:ext>
                  </a:extLst>
                </a:gridCol>
                <a:gridCol w="1489483">
                  <a:extLst>
                    <a:ext uri="{9D8B030D-6E8A-4147-A177-3AD203B41FA5}">
                      <a16:colId xmlns:a16="http://schemas.microsoft.com/office/drawing/2014/main" val="3421831758"/>
                    </a:ext>
                  </a:extLst>
                </a:gridCol>
              </a:tblGrid>
              <a:tr h="241300">
                <a:tc>
                  <a:txBody>
                    <a:bodyPr/>
                    <a:lstStyle/>
                    <a:p>
                      <a:pPr algn="l" fontAlgn="base"/>
                      <a:r>
                        <a:rPr lang="en-GB" sz="1600" b="1" i="0" dirty="0">
                          <a:solidFill>
                            <a:srgbClr val="000000"/>
                          </a:solidFill>
                          <a:effectLst/>
                          <a:latin typeface="Segoe UI Variable Text" pitchFamily="2" charset="0"/>
                        </a:rPr>
                        <a:t>Specification point</a:t>
                      </a:r>
                      <a:endParaRPr lang="en-GB" sz="20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ase"/>
                      <a:r>
                        <a:rPr lang="en-GB" sz="1600" b="1" i="0" dirty="0">
                          <a:solidFill>
                            <a:srgbClr val="000000"/>
                          </a:solidFill>
                          <a:effectLst/>
                          <a:latin typeface="Segoe UI Variable Text" pitchFamily="2" charset="0"/>
                        </a:rPr>
                        <a:t>Complete</a:t>
                      </a:r>
                      <a:r>
                        <a:rPr lang="en-GB" sz="1600" b="0" i="0" dirty="0">
                          <a:solidFill>
                            <a:srgbClr val="000000"/>
                          </a:solidFill>
                          <a:effectLst/>
                          <a:latin typeface="Segoe UI Variable Text" pitchFamily="2" charset="0"/>
                        </a:rPr>
                        <a:t>​</a:t>
                      </a:r>
                      <a:endParaRPr lang="en-GB" sz="20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5734241"/>
                  </a:ext>
                </a:extLst>
              </a:tr>
              <a:tr h="24130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600" b="0" i="0" dirty="0">
                          <a:solidFill>
                            <a:srgbClr val="000000"/>
                          </a:solidFill>
                          <a:effectLst/>
                          <a:latin typeface="Segoe UI Variable Text" pitchFamily="2" charset="0"/>
                        </a:rPr>
                        <a:t>Identify the performance issues within a network for a given context. (Tasks 1 and 2)</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r>
                        <a:rPr lang="en-GB" sz="1600" b="0" i="0" dirty="0">
                          <a:solidFill>
                            <a:srgbClr val="000000"/>
                          </a:solidFill>
                          <a:effectLst/>
                          <a:latin typeface="Segoe UI Variable Text" pitchFamily="2" charset="0"/>
                        </a:rPr>
                        <a:t>​</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2869665"/>
                  </a:ext>
                </a:extLst>
              </a:tr>
              <a:tr h="24130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600" b="0" i="0" dirty="0">
                          <a:solidFill>
                            <a:srgbClr val="000000"/>
                          </a:solidFill>
                          <a:effectLst/>
                          <a:latin typeface="Segoe UI Variable Text" pitchFamily="2" charset="0"/>
                        </a:rPr>
                        <a:t>Identify the security issues within a network for a given context. (Task 3)</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endParaRPr lang="en-GB" sz="16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6367288"/>
                  </a:ext>
                </a:extLst>
              </a:tr>
              <a:tr h="24130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600" b="0" i="0" dirty="0">
                          <a:solidFill>
                            <a:srgbClr val="000000"/>
                          </a:solidFill>
                          <a:effectLst/>
                          <a:latin typeface="Segoe UI Variable Text" pitchFamily="2" charset="0"/>
                        </a:rPr>
                        <a:t>Discuss the impact network availability has on individuals and wider society. (Tasks 4-7)</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endParaRPr lang="en-GB" sz="16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7423893"/>
                  </a:ext>
                </a:extLst>
              </a:tr>
            </a:tbl>
          </a:graphicData>
        </a:graphic>
      </p:graphicFrame>
      <p:sp>
        <p:nvSpPr>
          <p:cNvPr id="8" name="Rectangle 7">
            <a:extLst>
              <a:ext uri="{FF2B5EF4-FFF2-40B4-BE49-F238E27FC236}">
                <a16:creationId xmlns:a16="http://schemas.microsoft.com/office/drawing/2014/main" id="{F64534E1-EC60-0B80-12A6-83BAB22AE429}"/>
              </a:ext>
            </a:extLst>
          </p:cNvPr>
          <p:cNvSpPr/>
          <p:nvPr/>
        </p:nvSpPr>
        <p:spPr>
          <a:xfrm>
            <a:off x="7317652" y="1674724"/>
            <a:ext cx="4309123" cy="3261359"/>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Teacher feedback/comments:</a:t>
            </a:r>
          </a:p>
        </p:txBody>
      </p:sp>
      <p:sp>
        <p:nvSpPr>
          <p:cNvPr id="9" name="Rectangle 8">
            <a:extLst>
              <a:ext uri="{FF2B5EF4-FFF2-40B4-BE49-F238E27FC236}">
                <a16:creationId xmlns:a16="http://schemas.microsoft.com/office/drawing/2014/main" id="{CAC4852E-E952-3E7A-03BF-935B0786D432}"/>
              </a:ext>
            </a:extLst>
          </p:cNvPr>
          <p:cNvSpPr/>
          <p:nvPr/>
        </p:nvSpPr>
        <p:spPr>
          <a:xfrm>
            <a:off x="8602698" y="187768"/>
            <a:ext cx="3230525" cy="412898"/>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dirty="0">
              <a:solidFill>
                <a:schemeClr val="tx1"/>
              </a:solidFill>
              <a:latin typeface="Segoe UI" panose="020B0502040204020203" pitchFamily="34" charset="0"/>
              <a:cs typeface="Segoe UI" panose="020B0502040204020203" pitchFamily="34" charset="0"/>
            </a:endParaRPr>
          </a:p>
        </p:txBody>
      </p:sp>
      <p:sp>
        <p:nvSpPr>
          <p:cNvPr id="10" name="Rectangle 9">
            <a:extLst>
              <a:ext uri="{FF2B5EF4-FFF2-40B4-BE49-F238E27FC236}">
                <a16:creationId xmlns:a16="http://schemas.microsoft.com/office/drawing/2014/main" id="{16F5BB70-8310-831B-29CB-27F0E8834AF8}"/>
              </a:ext>
            </a:extLst>
          </p:cNvPr>
          <p:cNvSpPr/>
          <p:nvPr/>
        </p:nvSpPr>
        <p:spPr>
          <a:xfrm>
            <a:off x="8602697" y="757272"/>
            <a:ext cx="3230525" cy="412898"/>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dirty="0">
              <a:solidFill>
                <a:schemeClr val="tx1"/>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192276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3FD1AA-46D4-B8D5-1BFF-C1E4A1EBEF2B}"/>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131D6EFB-952F-D649-074C-D97159797B53}"/>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1</a:t>
            </a:r>
          </a:p>
        </p:txBody>
      </p:sp>
      <p:sp>
        <p:nvSpPr>
          <p:cNvPr id="3" name="TextBox 2">
            <a:extLst>
              <a:ext uri="{FF2B5EF4-FFF2-40B4-BE49-F238E27FC236}">
                <a16:creationId xmlns:a16="http://schemas.microsoft.com/office/drawing/2014/main" id="{1993CDAE-B352-CF4A-17F6-D2A3EDB34CEC}"/>
              </a:ext>
            </a:extLst>
          </p:cNvPr>
          <p:cNvSpPr txBox="1"/>
          <p:nvPr/>
        </p:nvSpPr>
        <p:spPr>
          <a:xfrm>
            <a:off x="80975" y="1065678"/>
            <a:ext cx="5752756" cy="1077218"/>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A student is trying to join an online lesson over Wi-Fi, but the connection keeps freezing every time someone in the house uses the microwave.</a:t>
            </a:r>
          </a:p>
        </p:txBody>
      </p:sp>
      <p:sp>
        <p:nvSpPr>
          <p:cNvPr id="4" name="TextBox 3">
            <a:extLst>
              <a:ext uri="{FF2B5EF4-FFF2-40B4-BE49-F238E27FC236}">
                <a16:creationId xmlns:a16="http://schemas.microsoft.com/office/drawing/2014/main" id="{232B4CDE-F2C2-8299-BFBE-C51916B13A96}"/>
              </a:ext>
            </a:extLst>
          </p:cNvPr>
          <p:cNvSpPr txBox="1"/>
          <p:nvPr/>
        </p:nvSpPr>
        <p:spPr>
          <a:xfrm>
            <a:off x="6358271" y="1065678"/>
            <a:ext cx="5981528" cy="584775"/>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A</a:t>
            </a:r>
          </a:p>
          <a:p>
            <a:r>
              <a:rPr lang="en-GB" sz="1600" dirty="0">
                <a:latin typeface="Segoe UI Variable Text" pitchFamily="2" charset="0"/>
                <a:cs typeface="Segoe UI" panose="020B0502040204020203" pitchFamily="34" charset="0"/>
              </a:rPr>
              <a:t>What is the performance issue?</a:t>
            </a:r>
          </a:p>
        </p:txBody>
      </p:sp>
      <p:sp>
        <p:nvSpPr>
          <p:cNvPr id="5" name="Rectangle 4">
            <a:extLst>
              <a:ext uri="{FF2B5EF4-FFF2-40B4-BE49-F238E27FC236}">
                <a16:creationId xmlns:a16="http://schemas.microsoft.com/office/drawing/2014/main" id="{6C5AC897-C9FC-757F-57F0-0BDC896E9F4A}"/>
              </a:ext>
            </a:extLst>
          </p:cNvPr>
          <p:cNvSpPr/>
          <p:nvPr/>
        </p:nvSpPr>
        <p:spPr>
          <a:xfrm>
            <a:off x="6358271" y="1791586"/>
            <a:ext cx="5401338" cy="738963"/>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dirty="0">
              <a:solidFill>
                <a:schemeClr val="tx1"/>
              </a:solidFill>
              <a:latin typeface="Segoe UI Variable Text" pitchFamily="2" charset="0"/>
              <a:cs typeface="Courier New" panose="02070309020205020404" pitchFamily="49" charset="0"/>
            </a:endParaRPr>
          </a:p>
        </p:txBody>
      </p:sp>
      <p:sp>
        <p:nvSpPr>
          <p:cNvPr id="7" name="TextBox 6">
            <a:extLst>
              <a:ext uri="{FF2B5EF4-FFF2-40B4-BE49-F238E27FC236}">
                <a16:creationId xmlns:a16="http://schemas.microsoft.com/office/drawing/2014/main" id="{506BE531-B6BF-7BF0-E402-7F5A85CFBEC3}"/>
              </a:ext>
            </a:extLst>
          </p:cNvPr>
          <p:cNvSpPr txBox="1"/>
          <p:nvPr/>
        </p:nvSpPr>
        <p:spPr>
          <a:xfrm>
            <a:off x="6358271" y="2703092"/>
            <a:ext cx="5981528" cy="584775"/>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B</a:t>
            </a:r>
          </a:p>
          <a:p>
            <a:r>
              <a:rPr lang="en-GB" sz="1600" dirty="0">
                <a:latin typeface="Segoe UI Variable Text" pitchFamily="2" charset="0"/>
                <a:cs typeface="Segoe UI" panose="020B0502040204020203" pitchFamily="34" charset="0"/>
              </a:rPr>
              <a:t>What impact will this have on the network?</a:t>
            </a:r>
          </a:p>
        </p:txBody>
      </p:sp>
      <p:sp>
        <p:nvSpPr>
          <p:cNvPr id="8" name="Rectangle 7">
            <a:extLst>
              <a:ext uri="{FF2B5EF4-FFF2-40B4-BE49-F238E27FC236}">
                <a16:creationId xmlns:a16="http://schemas.microsoft.com/office/drawing/2014/main" id="{2378792F-E446-FFA7-C288-A1D5FD97CE84}"/>
              </a:ext>
            </a:extLst>
          </p:cNvPr>
          <p:cNvSpPr/>
          <p:nvPr/>
        </p:nvSpPr>
        <p:spPr>
          <a:xfrm>
            <a:off x="6358271" y="3429000"/>
            <a:ext cx="5401338" cy="738963"/>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dirty="0">
              <a:solidFill>
                <a:schemeClr val="tx1"/>
              </a:solidFill>
              <a:latin typeface="Segoe UI Variable Text" pitchFamily="2" charset="0"/>
              <a:cs typeface="Courier New" panose="02070309020205020404" pitchFamily="49" charset="0"/>
            </a:endParaRPr>
          </a:p>
        </p:txBody>
      </p:sp>
      <p:sp>
        <p:nvSpPr>
          <p:cNvPr id="9" name="TextBox 8">
            <a:extLst>
              <a:ext uri="{FF2B5EF4-FFF2-40B4-BE49-F238E27FC236}">
                <a16:creationId xmlns:a16="http://schemas.microsoft.com/office/drawing/2014/main" id="{4C3F1625-2BD4-204E-07A7-00371653303E}"/>
              </a:ext>
            </a:extLst>
          </p:cNvPr>
          <p:cNvSpPr txBox="1"/>
          <p:nvPr/>
        </p:nvSpPr>
        <p:spPr>
          <a:xfrm>
            <a:off x="6358271" y="4340506"/>
            <a:ext cx="5981528" cy="584775"/>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C</a:t>
            </a:r>
          </a:p>
          <a:p>
            <a:r>
              <a:rPr lang="en-GB" sz="1600" dirty="0">
                <a:latin typeface="Segoe UI Variable Text" pitchFamily="2" charset="0"/>
                <a:cs typeface="Segoe UI" panose="020B0502040204020203" pitchFamily="34" charset="0"/>
              </a:rPr>
              <a:t>How could this be avoided to improve network performance? </a:t>
            </a:r>
          </a:p>
        </p:txBody>
      </p:sp>
      <p:sp>
        <p:nvSpPr>
          <p:cNvPr id="10" name="Rectangle 9">
            <a:extLst>
              <a:ext uri="{FF2B5EF4-FFF2-40B4-BE49-F238E27FC236}">
                <a16:creationId xmlns:a16="http://schemas.microsoft.com/office/drawing/2014/main" id="{3C4A828B-49BE-C97D-42A8-F89CA1AEBF9B}"/>
              </a:ext>
            </a:extLst>
          </p:cNvPr>
          <p:cNvSpPr/>
          <p:nvPr/>
        </p:nvSpPr>
        <p:spPr>
          <a:xfrm>
            <a:off x="6358271" y="5108473"/>
            <a:ext cx="5401338" cy="830997"/>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dirty="0">
              <a:solidFill>
                <a:schemeClr val="tx1"/>
              </a:solidFill>
              <a:latin typeface="Segoe UI Variable Text" pitchFamily="2" charset="0"/>
              <a:cs typeface="Courier New" panose="02070309020205020404" pitchFamily="49" charset="0"/>
            </a:endParaRPr>
          </a:p>
        </p:txBody>
      </p:sp>
      <p:pic>
        <p:nvPicPr>
          <p:cNvPr id="2050" name="Picture 2" descr="Online Peer Tutoring: Your Next Best Strategy to Better Learning">
            <a:extLst>
              <a:ext uri="{FF2B5EF4-FFF2-40B4-BE49-F238E27FC236}">
                <a16:creationId xmlns:a16="http://schemas.microsoft.com/office/drawing/2014/main" id="{19718484-38DD-23FA-667B-7C12D19EAF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910" y="2260527"/>
            <a:ext cx="5522980" cy="31089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0636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246B88-FF6B-5608-6D95-9699BFCB91B8}"/>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462D45FC-213F-2326-C56E-2723681613EC}"/>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2</a:t>
            </a:r>
          </a:p>
        </p:txBody>
      </p:sp>
      <p:sp>
        <p:nvSpPr>
          <p:cNvPr id="3" name="TextBox 2">
            <a:extLst>
              <a:ext uri="{FF2B5EF4-FFF2-40B4-BE49-F238E27FC236}">
                <a16:creationId xmlns:a16="http://schemas.microsoft.com/office/drawing/2014/main" id="{39416AB3-51F2-4E56-BE35-5BE7FF8F578D}"/>
              </a:ext>
            </a:extLst>
          </p:cNvPr>
          <p:cNvSpPr txBox="1"/>
          <p:nvPr/>
        </p:nvSpPr>
        <p:spPr>
          <a:xfrm>
            <a:off x="80975" y="1065678"/>
            <a:ext cx="5752756" cy="1077218"/>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During a family movie night, one person streams a film in HD, another plays online games, and someone else is downloading large files for school.</a:t>
            </a:r>
          </a:p>
        </p:txBody>
      </p:sp>
      <p:sp>
        <p:nvSpPr>
          <p:cNvPr id="4" name="TextBox 3">
            <a:extLst>
              <a:ext uri="{FF2B5EF4-FFF2-40B4-BE49-F238E27FC236}">
                <a16:creationId xmlns:a16="http://schemas.microsoft.com/office/drawing/2014/main" id="{92EE840A-5F7D-73CF-2284-26B58617E8B0}"/>
              </a:ext>
            </a:extLst>
          </p:cNvPr>
          <p:cNvSpPr txBox="1"/>
          <p:nvPr/>
        </p:nvSpPr>
        <p:spPr>
          <a:xfrm>
            <a:off x="6358271" y="1065678"/>
            <a:ext cx="5981528" cy="584775"/>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A</a:t>
            </a:r>
          </a:p>
          <a:p>
            <a:r>
              <a:rPr lang="en-GB" sz="1600" dirty="0">
                <a:latin typeface="Segoe UI Variable Text" pitchFamily="2" charset="0"/>
                <a:cs typeface="Segoe UI" panose="020B0502040204020203" pitchFamily="34" charset="0"/>
              </a:rPr>
              <a:t>What is the performance issue?</a:t>
            </a:r>
          </a:p>
        </p:txBody>
      </p:sp>
      <p:sp>
        <p:nvSpPr>
          <p:cNvPr id="5" name="Rectangle 4">
            <a:extLst>
              <a:ext uri="{FF2B5EF4-FFF2-40B4-BE49-F238E27FC236}">
                <a16:creationId xmlns:a16="http://schemas.microsoft.com/office/drawing/2014/main" id="{3158C67B-A2BA-2C05-D11C-4FB73E9A1FA6}"/>
              </a:ext>
            </a:extLst>
          </p:cNvPr>
          <p:cNvSpPr/>
          <p:nvPr/>
        </p:nvSpPr>
        <p:spPr>
          <a:xfrm>
            <a:off x="6358271" y="1791586"/>
            <a:ext cx="5401338" cy="738963"/>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dirty="0">
              <a:solidFill>
                <a:schemeClr val="tx1"/>
              </a:solidFill>
              <a:latin typeface="Segoe UI Variable Text" pitchFamily="2" charset="0"/>
              <a:cs typeface="Courier New" panose="02070309020205020404" pitchFamily="49" charset="0"/>
            </a:endParaRPr>
          </a:p>
        </p:txBody>
      </p:sp>
      <p:sp>
        <p:nvSpPr>
          <p:cNvPr id="7" name="TextBox 6">
            <a:extLst>
              <a:ext uri="{FF2B5EF4-FFF2-40B4-BE49-F238E27FC236}">
                <a16:creationId xmlns:a16="http://schemas.microsoft.com/office/drawing/2014/main" id="{CCDF76BC-1DD1-D722-81F7-36AB442DEB82}"/>
              </a:ext>
            </a:extLst>
          </p:cNvPr>
          <p:cNvSpPr txBox="1"/>
          <p:nvPr/>
        </p:nvSpPr>
        <p:spPr>
          <a:xfrm>
            <a:off x="6358271" y="2703092"/>
            <a:ext cx="5981528" cy="584775"/>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B</a:t>
            </a:r>
          </a:p>
          <a:p>
            <a:r>
              <a:rPr lang="en-GB" sz="1600" dirty="0">
                <a:latin typeface="Segoe UI Variable Text" pitchFamily="2" charset="0"/>
                <a:cs typeface="Segoe UI" panose="020B0502040204020203" pitchFamily="34" charset="0"/>
              </a:rPr>
              <a:t>What impact will this have on the network?</a:t>
            </a:r>
          </a:p>
        </p:txBody>
      </p:sp>
      <p:sp>
        <p:nvSpPr>
          <p:cNvPr id="8" name="Rectangle 7">
            <a:extLst>
              <a:ext uri="{FF2B5EF4-FFF2-40B4-BE49-F238E27FC236}">
                <a16:creationId xmlns:a16="http://schemas.microsoft.com/office/drawing/2014/main" id="{2684C315-53EC-BEBF-8CFD-00C7E65B0940}"/>
              </a:ext>
            </a:extLst>
          </p:cNvPr>
          <p:cNvSpPr/>
          <p:nvPr/>
        </p:nvSpPr>
        <p:spPr>
          <a:xfrm>
            <a:off x="6358271" y="3429000"/>
            <a:ext cx="5401338" cy="738963"/>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dirty="0">
              <a:solidFill>
                <a:schemeClr val="tx1"/>
              </a:solidFill>
              <a:latin typeface="Segoe UI Variable Text" pitchFamily="2" charset="0"/>
              <a:cs typeface="Courier New" panose="02070309020205020404" pitchFamily="49" charset="0"/>
            </a:endParaRPr>
          </a:p>
        </p:txBody>
      </p:sp>
      <p:sp>
        <p:nvSpPr>
          <p:cNvPr id="9" name="TextBox 8">
            <a:extLst>
              <a:ext uri="{FF2B5EF4-FFF2-40B4-BE49-F238E27FC236}">
                <a16:creationId xmlns:a16="http://schemas.microsoft.com/office/drawing/2014/main" id="{7032A05B-2769-C006-A5CB-79C40761F343}"/>
              </a:ext>
            </a:extLst>
          </p:cNvPr>
          <p:cNvSpPr txBox="1"/>
          <p:nvPr/>
        </p:nvSpPr>
        <p:spPr>
          <a:xfrm>
            <a:off x="6358271" y="4340506"/>
            <a:ext cx="5981528" cy="584775"/>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C</a:t>
            </a:r>
          </a:p>
          <a:p>
            <a:r>
              <a:rPr lang="en-GB" sz="1600" dirty="0">
                <a:latin typeface="Segoe UI Variable Text" pitchFamily="2" charset="0"/>
                <a:cs typeface="Segoe UI" panose="020B0502040204020203" pitchFamily="34" charset="0"/>
              </a:rPr>
              <a:t>How could this be avoided to improve network performance? </a:t>
            </a:r>
          </a:p>
        </p:txBody>
      </p:sp>
      <p:sp>
        <p:nvSpPr>
          <p:cNvPr id="10" name="Rectangle 9">
            <a:extLst>
              <a:ext uri="{FF2B5EF4-FFF2-40B4-BE49-F238E27FC236}">
                <a16:creationId xmlns:a16="http://schemas.microsoft.com/office/drawing/2014/main" id="{3FAD31C3-03B8-0FE0-11BC-743B2AB139CF}"/>
              </a:ext>
            </a:extLst>
          </p:cNvPr>
          <p:cNvSpPr/>
          <p:nvPr/>
        </p:nvSpPr>
        <p:spPr>
          <a:xfrm>
            <a:off x="6358271" y="5021237"/>
            <a:ext cx="5401338" cy="830997"/>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dirty="0">
              <a:solidFill>
                <a:schemeClr val="tx1"/>
              </a:solidFill>
              <a:latin typeface="Segoe UI Variable Text" pitchFamily="2" charset="0"/>
              <a:cs typeface="Courier New" panose="02070309020205020404" pitchFamily="49" charset="0"/>
            </a:endParaRPr>
          </a:p>
        </p:txBody>
      </p:sp>
      <p:pic>
        <p:nvPicPr>
          <p:cNvPr id="11" name="Picture 10">
            <a:extLst>
              <a:ext uri="{FF2B5EF4-FFF2-40B4-BE49-F238E27FC236}">
                <a16:creationId xmlns:a16="http://schemas.microsoft.com/office/drawing/2014/main" id="{FFDD26AE-38C1-3292-7AE7-512F33A8DBB1}"/>
              </a:ext>
            </a:extLst>
          </p:cNvPr>
          <p:cNvPicPr>
            <a:picLocks noChangeAspect="1"/>
          </p:cNvPicPr>
          <p:nvPr/>
        </p:nvPicPr>
        <p:blipFill>
          <a:blip r:embed="rId2"/>
          <a:stretch>
            <a:fillRect/>
          </a:stretch>
        </p:blipFill>
        <p:spPr>
          <a:xfrm>
            <a:off x="432391" y="2317034"/>
            <a:ext cx="4719139" cy="3535200"/>
          </a:xfrm>
          <a:prstGeom prst="rect">
            <a:avLst/>
          </a:prstGeom>
        </p:spPr>
      </p:pic>
    </p:spTree>
    <p:extLst>
      <p:ext uri="{BB962C8B-B14F-4D97-AF65-F5344CB8AC3E}">
        <p14:creationId xmlns:p14="http://schemas.microsoft.com/office/powerpoint/2010/main" val="11231187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F38505-38A1-B667-6D58-D0439F0B1242}"/>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D8A6A318-1709-E360-C800-F002671913F5}"/>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3</a:t>
            </a:r>
          </a:p>
        </p:txBody>
      </p:sp>
      <p:sp>
        <p:nvSpPr>
          <p:cNvPr id="3" name="TextBox 2">
            <a:extLst>
              <a:ext uri="{FF2B5EF4-FFF2-40B4-BE49-F238E27FC236}">
                <a16:creationId xmlns:a16="http://schemas.microsoft.com/office/drawing/2014/main" id="{1FDCC8A5-8763-1225-4AD6-C5F8F8D9C042}"/>
              </a:ext>
            </a:extLst>
          </p:cNvPr>
          <p:cNvSpPr txBox="1"/>
          <p:nvPr/>
        </p:nvSpPr>
        <p:spPr>
          <a:xfrm>
            <a:off x="136982" y="983730"/>
            <a:ext cx="5498274" cy="5262979"/>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Alice is working remotely and decides to visit a coffee shop. She connects her laptop to the free public Wi-Fi labelled "CoffeeShop_FreeWiFi.“</a:t>
            </a:r>
          </a:p>
          <a:p>
            <a:endParaRPr lang="en-GB" sz="1600" dirty="0">
              <a:latin typeface="Segoe UI Variable Text" pitchFamily="2" charset="0"/>
              <a:cs typeface="Segoe UI" panose="020B0502040204020203" pitchFamily="34" charset="0"/>
            </a:endParaRPr>
          </a:p>
          <a:p>
            <a:r>
              <a:rPr lang="en-GB" sz="1600" dirty="0">
                <a:latin typeface="Segoe UI Variable Text" pitchFamily="2" charset="0"/>
                <a:cs typeface="Segoe UI" panose="020B0502040204020203" pitchFamily="34" charset="0"/>
              </a:rPr>
              <a:t>Unbeknownst to Alice, a hacker named Max is sitting in the same coffee shop. Max has set up a rogue Wi-Fi hotspot also named "CoffeeShop_FreeWiFi" using a portable device. Alice unknowingly connects to Max’s network instead of the real one.</a:t>
            </a:r>
          </a:p>
          <a:p>
            <a:endParaRPr lang="en-GB" sz="1600" dirty="0">
              <a:latin typeface="Segoe UI Variable Text" pitchFamily="2" charset="0"/>
              <a:cs typeface="Segoe UI" panose="020B0502040204020203" pitchFamily="34" charset="0"/>
            </a:endParaRPr>
          </a:p>
          <a:p>
            <a:r>
              <a:rPr lang="en-GB" sz="1600" dirty="0">
                <a:latin typeface="Segoe UI Variable Text" pitchFamily="2" charset="0"/>
                <a:cs typeface="Segoe UI" panose="020B0502040204020203" pitchFamily="34" charset="0"/>
              </a:rPr>
              <a:t>Max acts as a man in the middle, relaying data between Alice and the real internet while intercepting and possibly altering communications.</a:t>
            </a:r>
          </a:p>
          <a:p>
            <a:endParaRPr lang="en-GB" sz="1600" dirty="0">
              <a:latin typeface="Segoe UI Variable Text" pitchFamily="2" charset="0"/>
              <a:cs typeface="Segoe UI" panose="020B0502040204020203" pitchFamily="34" charset="0"/>
            </a:endParaRPr>
          </a:p>
          <a:p>
            <a:r>
              <a:rPr lang="en-GB" sz="1600" dirty="0">
                <a:latin typeface="Segoe UI Variable Text" pitchFamily="2" charset="0"/>
                <a:cs typeface="Segoe UI" panose="020B0502040204020203" pitchFamily="34" charset="0"/>
              </a:rPr>
              <a:t>While Alice logs into her online banking and email accounts, Max uses software to:</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Capture login credentials.</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Monitor her activity.</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Inject a fake update popup urging her to install malware.</a:t>
            </a:r>
          </a:p>
        </p:txBody>
      </p:sp>
      <p:sp>
        <p:nvSpPr>
          <p:cNvPr id="4" name="TextBox 3">
            <a:extLst>
              <a:ext uri="{FF2B5EF4-FFF2-40B4-BE49-F238E27FC236}">
                <a16:creationId xmlns:a16="http://schemas.microsoft.com/office/drawing/2014/main" id="{BB46E7E4-1CD4-9F2E-A71C-55DC10AB57B8}"/>
              </a:ext>
            </a:extLst>
          </p:cNvPr>
          <p:cNvSpPr txBox="1"/>
          <p:nvPr/>
        </p:nvSpPr>
        <p:spPr>
          <a:xfrm>
            <a:off x="5991962" y="1022016"/>
            <a:ext cx="5970889" cy="830997"/>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 A</a:t>
            </a:r>
          </a:p>
          <a:p>
            <a:pPr algn="just"/>
            <a:r>
              <a:rPr lang="en-GB" sz="1600" dirty="0">
                <a:latin typeface="Segoe UI Variable Text" pitchFamily="2" charset="0"/>
                <a:cs typeface="Segoe UI" panose="020B0502040204020203" pitchFamily="34" charset="0"/>
              </a:rPr>
              <a:t>Identify the type of attack has been used by Max in the coffee shop.</a:t>
            </a:r>
          </a:p>
        </p:txBody>
      </p:sp>
      <p:sp>
        <p:nvSpPr>
          <p:cNvPr id="5" name="Rectangle 4">
            <a:extLst>
              <a:ext uri="{FF2B5EF4-FFF2-40B4-BE49-F238E27FC236}">
                <a16:creationId xmlns:a16="http://schemas.microsoft.com/office/drawing/2014/main" id="{BC5E67AD-9F7F-F372-BF5A-B22D63FBB32F}"/>
              </a:ext>
            </a:extLst>
          </p:cNvPr>
          <p:cNvSpPr/>
          <p:nvPr/>
        </p:nvSpPr>
        <p:spPr>
          <a:xfrm>
            <a:off x="6096000" y="1873985"/>
            <a:ext cx="5946312" cy="521062"/>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dirty="0">
              <a:solidFill>
                <a:schemeClr val="tx1"/>
              </a:solidFill>
              <a:latin typeface="Segoe UI Variable Text" pitchFamily="2" charset="0"/>
              <a:cs typeface="Segoe UI" panose="020B0502040204020203" pitchFamily="34" charset="0"/>
            </a:endParaRPr>
          </a:p>
        </p:txBody>
      </p:sp>
      <p:sp>
        <p:nvSpPr>
          <p:cNvPr id="8" name="TextBox 7">
            <a:extLst>
              <a:ext uri="{FF2B5EF4-FFF2-40B4-BE49-F238E27FC236}">
                <a16:creationId xmlns:a16="http://schemas.microsoft.com/office/drawing/2014/main" id="{CFF04D59-9274-77F5-89F1-47A40C5F1AE3}"/>
              </a:ext>
            </a:extLst>
          </p:cNvPr>
          <p:cNvSpPr txBox="1"/>
          <p:nvPr/>
        </p:nvSpPr>
        <p:spPr>
          <a:xfrm>
            <a:off x="5991962" y="2556060"/>
            <a:ext cx="5970889" cy="830997"/>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 B</a:t>
            </a:r>
          </a:p>
          <a:p>
            <a:r>
              <a:rPr lang="en-GB" sz="1600" dirty="0">
                <a:latin typeface="Segoe UI Variable Text" pitchFamily="2" charset="0"/>
                <a:cs typeface="Segoe UI" panose="020B0502040204020203" pitchFamily="34" charset="0"/>
              </a:rPr>
              <a:t>List </a:t>
            </a:r>
            <a:r>
              <a:rPr lang="en-GB" sz="1600" b="1" dirty="0">
                <a:latin typeface="Segoe UI Variable Text" pitchFamily="2" charset="0"/>
                <a:cs typeface="Segoe UI" panose="020B0502040204020203" pitchFamily="34" charset="0"/>
              </a:rPr>
              <a:t>at least three </a:t>
            </a:r>
            <a:r>
              <a:rPr lang="en-GB" sz="1600" dirty="0">
                <a:latin typeface="Segoe UI Variable Text" pitchFamily="2" charset="0"/>
                <a:cs typeface="Segoe UI" panose="020B0502040204020203" pitchFamily="34" charset="0"/>
              </a:rPr>
              <a:t>signs/indicators for the type of attack you’ve identified in </a:t>
            </a:r>
            <a:r>
              <a:rPr lang="en-GB" sz="1600">
                <a:latin typeface="Segoe UI Variable Text" pitchFamily="2" charset="0"/>
                <a:cs typeface="Segoe UI" panose="020B0502040204020203" pitchFamily="34" charset="0"/>
              </a:rPr>
              <a:t>Activity A.</a:t>
            </a:r>
            <a:endParaRPr lang="en-GB" sz="1600" dirty="0">
              <a:latin typeface="Segoe UI Variable Text" pitchFamily="2" charset="0"/>
              <a:cs typeface="Segoe UI" panose="020B0502040204020203" pitchFamily="34" charset="0"/>
            </a:endParaRPr>
          </a:p>
        </p:txBody>
      </p:sp>
      <p:sp>
        <p:nvSpPr>
          <p:cNvPr id="10" name="Rectangle 9">
            <a:extLst>
              <a:ext uri="{FF2B5EF4-FFF2-40B4-BE49-F238E27FC236}">
                <a16:creationId xmlns:a16="http://schemas.microsoft.com/office/drawing/2014/main" id="{B371B298-2349-DAC9-6343-84B8B7C49622}"/>
              </a:ext>
            </a:extLst>
          </p:cNvPr>
          <p:cNvSpPr/>
          <p:nvPr/>
        </p:nvSpPr>
        <p:spPr>
          <a:xfrm>
            <a:off x="6108706" y="3428999"/>
            <a:ext cx="5946312" cy="2817709"/>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dirty="0">
              <a:solidFill>
                <a:schemeClr val="tx1"/>
              </a:solidFill>
              <a:latin typeface="Segoe UI Variable Text" pitchFamily="2" charset="0"/>
              <a:cs typeface="Segoe UI" panose="020B0502040204020203" pitchFamily="34" charset="0"/>
            </a:endParaRPr>
          </a:p>
        </p:txBody>
      </p:sp>
    </p:spTree>
    <p:extLst>
      <p:ext uri="{BB962C8B-B14F-4D97-AF65-F5344CB8AC3E}">
        <p14:creationId xmlns:p14="http://schemas.microsoft.com/office/powerpoint/2010/main" val="493992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D22F93-0EEC-9334-5BE2-608F957EDF4F}"/>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519F592-0A6E-6F14-604D-BCD6522A2052}"/>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4</a:t>
            </a:r>
          </a:p>
        </p:txBody>
      </p:sp>
      <p:sp>
        <p:nvSpPr>
          <p:cNvPr id="3" name="TextBox 2">
            <a:extLst>
              <a:ext uri="{FF2B5EF4-FFF2-40B4-BE49-F238E27FC236}">
                <a16:creationId xmlns:a16="http://schemas.microsoft.com/office/drawing/2014/main" id="{ED84FD7E-D489-798C-C4C0-73D37BD2ED28}"/>
              </a:ext>
            </a:extLst>
          </p:cNvPr>
          <p:cNvSpPr txBox="1"/>
          <p:nvPr/>
        </p:nvSpPr>
        <p:spPr>
          <a:xfrm>
            <a:off x="80975" y="1065678"/>
            <a:ext cx="5752756" cy="2062103"/>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Sophie lives in a rural village where the internet speed is slow, and sometimes the connection drops completely. She often struggles to join her online classes or stream educational videos. Meanwhile, her cousin Alex lives in a city with superfast fibre internet. Alex can easily attend live video lessons, play online games without lag, and download large files in minutes.</a:t>
            </a:r>
          </a:p>
        </p:txBody>
      </p:sp>
      <p:sp>
        <p:nvSpPr>
          <p:cNvPr id="4" name="TextBox 3">
            <a:extLst>
              <a:ext uri="{FF2B5EF4-FFF2-40B4-BE49-F238E27FC236}">
                <a16:creationId xmlns:a16="http://schemas.microsoft.com/office/drawing/2014/main" id="{CA69E4C6-8895-269A-2E60-CA8FF0D6C1F1}"/>
              </a:ext>
            </a:extLst>
          </p:cNvPr>
          <p:cNvSpPr txBox="1"/>
          <p:nvPr/>
        </p:nvSpPr>
        <p:spPr>
          <a:xfrm>
            <a:off x="5833731" y="1065678"/>
            <a:ext cx="5713226" cy="584775"/>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a:t>
            </a:r>
          </a:p>
          <a:p>
            <a:r>
              <a:rPr lang="en-GB" sz="1600" dirty="0">
                <a:latin typeface="Segoe UI Variable Text" pitchFamily="2" charset="0"/>
                <a:cs typeface="Segoe UI" panose="020B0502040204020203" pitchFamily="34" charset="0"/>
              </a:rPr>
              <a:t>How does this difference impact individuals and society?</a:t>
            </a:r>
          </a:p>
        </p:txBody>
      </p:sp>
      <p:sp>
        <p:nvSpPr>
          <p:cNvPr id="5" name="Rectangle 4">
            <a:extLst>
              <a:ext uri="{FF2B5EF4-FFF2-40B4-BE49-F238E27FC236}">
                <a16:creationId xmlns:a16="http://schemas.microsoft.com/office/drawing/2014/main" id="{6A50FBDD-B4E0-C3A8-C927-365427483BBB}"/>
              </a:ext>
            </a:extLst>
          </p:cNvPr>
          <p:cNvSpPr/>
          <p:nvPr/>
        </p:nvSpPr>
        <p:spPr>
          <a:xfrm>
            <a:off x="5908160" y="1791586"/>
            <a:ext cx="5851449" cy="2674088"/>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dirty="0">
              <a:solidFill>
                <a:schemeClr val="tx1"/>
              </a:solidFill>
              <a:latin typeface="Segoe UI Variable Text" pitchFamily="2" charset="0"/>
              <a:cs typeface="Courier New" panose="02070309020205020404" pitchFamily="49" charset="0"/>
            </a:endParaRPr>
          </a:p>
        </p:txBody>
      </p:sp>
      <p:sp>
        <p:nvSpPr>
          <p:cNvPr id="6" name="Rectangle 5">
            <a:extLst>
              <a:ext uri="{FF2B5EF4-FFF2-40B4-BE49-F238E27FC236}">
                <a16:creationId xmlns:a16="http://schemas.microsoft.com/office/drawing/2014/main" id="{960AE0CA-CF53-0E6B-ADC4-44AC60E58870}"/>
              </a:ext>
            </a:extLst>
          </p:cNvPr>
          <p:cNvSpPr/>
          <p:nvPr/>
        </p:nvSpPr>
        <p:spPr>
          <a:xfrm>
            <a:off x="5908160" y="4635795"/>
            <a:ext cx="5851449" cy="1446028"/>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Courier New" panose="02070309020205020404" pitchFamily="49" charset="0"/>
              </a:rPr>
              <a:t>Guidance:</a:t>
            </a:r>
          </a:p>
          <a:p>
            <a:r>
              <a:rPr lang="en-GB" sz="1600" dirty="0">
                <a:solidFill>
                  <a:schemeClr val="tx1"/>
                </a:solidFill>
                <a:latin typeface="Segoe UI Variable Text" pitchFamily="2" charset="0"/>
                <a:cs typeface="Courier New" panose="02070309020205020404" pitchFamily="49" charset="0"/>
              </a:rPr>
              <a:t>Your answer must include:</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Positive and negative impact on the individuals involved (Alex and Sophie)</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Impact on wider society.</a:t>
            </a:r>
          </a:p>
        </p:txBody>
      </p:sp>
      <p:pic>
        <p:nvPicPr>
          <p:cNvPr id="9" name="Picture 8">
            <a:extLst>
              <a:ext uri="{FF2B5EF4-FFF2-40B4-BE49-F238E27FC236}">
                <a16:creationId xmlns:a16="http://schemas.microsoft.com/office/drawing/2014/main" id="{87ADF38C-E0EE-0338-F990-D220EC801C7D}"/>
              </a:ext>
            </a:extLst>
          </p:cNvPr>
          <p:cNvPicPr>
            <a:picLocks noChangeAspect="1"/>
          </p:cNvPicPr>
          <p:nvPr/>
        </p:nvPicPr>
        <p:blipFill>
          <a:blip r:embed="rId2"/>
          <a:stretch>
            <a:fillRect/>
          </a:stretch>
        </p:blipFill>
        <p:spPr>
          <a:xfrm>
            <a:off x="432391" y="3301919"/>
            <a:ext cx="4514850" cy="2533650"/>
          </a:xfrm>
          <a:prstGeom prst="rect">
            <a:avLst/>
          </a:prstGeom>
        </p:spPr>
      </p:pic>
    </p:spTree>
    <p:extLst>
      <p:ext uri="{BB962C8B-B14F-4D97-AF65-F5344CB8AC3E}">
        <p14:creationId xmlns:p14="http://schemas.microsoft.com/office/powerpoint/2010/main" val="1399746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A78057-9A65-5A48-86CE-5D3A2382CDEE}"/>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42F49C8B-142B-C886-1114-E95CABCD00F3}"/>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5</a:t>
            </a:r>
          </a:p>
        </p:txBody>
      </p:sp>
      <p:sp>
        <p:nvSpPr>
          <p:cNvPr id="3" name="TextBox 2">
            <a:extLst>
              <a:ext uri="{FF2B5EF4-FFF2-40B4-BE49-F238E27FC236}">
                <a16:creationId xmlns:a16="http://schemas.microsoft.com/office/drawing/2014/main" id="{BFF85986-D70F-8CB1-AAC4-259ECC3EFD5E}"/>
              </a:ext>
            </a:extLst>
          </p:cNvPr>
          <p:cNvSpPr txBox="1"/>
          <p:nvPr/>
        </p:nvSpPr>
        <p:spPr>
          <a:xfrm>
            <a:off x="80975" y="1065678"/>
            <a:ext cx="5752756" cy="1815882"/>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In the UK, students regularly attend live online classes, access revision websites, and use apps to support learning. Meanwhile, in a developing country, students in rural schools have limited or no internet access. Many share one outdated computer or rely on paper-based resources, missing out on the same opportunities for digital education.</a:t>
            </a:r>
          </a:p>
        </p:txBody>
      </p:sp>
      <p:sp>
        <p:nvSpPr>
          <p:cNvPr id="4" name="TextBox 3">
            <a:extLst>
              <a:ext uri="{FF2B5EF4-FFF2-40B4-BE49-F238E27FC236}">
                <a16:creationId xmlns:a16="http://schemas.microsoft.com/office/drawing/2014/main" id="{6B54343B-AA1C-0926-119D-0E20D57DB4F0}"/>
              </a:ext>
            </a:extLst>
          </p:cNvPr>
          <p:cNvSpPr txBox="1"/>
          <p:nvPr/>
        </p:nvSpPr>
        <p:spPr>
          <a:xfrm>
            <a:off x="5833731" y="1065678"/>
            <a:ext cx="5713226" cy="584775"/>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a:t>
            </a:r>
          </a:p>
          <a:p>
            <a:r>
              <a:rPr lang="en-GB" sz="1600" dirty="0">
                <a:latin typeface="Segoe UI Variable Text" pitchFamily="2" charset="0"/>
                <a:cs typeface="Segoe UI" panose="020B0502040204020203" pitchFamily="34" charset="0"/>
              </a:rPr>
              <a:t>What is the impact of this gap?</a:t>
            </a:r>
          </a:p>
        </p:txBody>
      </p:sp>
      <p:sp>
        <p:nvSpPr>
          <p:cNvPr id="5" name="Rectangle 4">
            <a:extLst>
              <a:ext uri="{FF2B5EF4-FFF2-40B4-BE49-F238E27FC236}">
                <a16:creationId xmlns:a16="http://schemas.microsoft.com/office/drawing/2014/main" id="{35A7A576-6EB3-3DC6-3A4F-0F0E0259FCED}"/>
              </a:ext>
            </a:extLst>
          </p:cNvPr>
          <p:cNvSpPr/>
          <p:nvPr/>
        </p:nvSpPr>
        <p:spPr>
          <a:xfrm>
            <a:off x="5908160" y="1791586"/>
            <a:ext cx="5851449" cy="2674088"/>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dirty="0">
              <a:solidFill>
                <a:schemeClr val="tx1"/>
              </a:solidFill>
              <a:latin typeface="Segoe UI Variable Text" pitchFamily="2" charset="0"/>
              <a:cs typeface="Courier New" panose="02070309020205020404" pitchFamily="49" charset="0"/>
            </a:endParaRPr>
          </a:p>
        </p:txBody>
      </p:sp>
      <p:sp>
        <p:nvSpPr>
          <p:cNvPr id="6" name="Rectangle 5">
            <a:extLst>
              <a:ext uri="{FF2B5EF4-FFF2-40B4-BE49-F238E27FC236}">
                <a16:creationId xmlns:a16="http://schemas.microsoft.com/office/drawing/2014/main" id="{421EA39A-0207-C2CF-ACA1-B9645DA6C47B}"/>
              </a:ext>
            </a:extLst>
          </p:cNvPr>
          <p:cNvSpPr/>
          <p:nvPr/>
        </p:nvSpPr>
        <p:spPr>
          <a:xfrm>
            <a:off x="5908160" y="4635795"/>
            <a:ext cx="5851449" cy="1446028"/>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Courier New" panose="02070309020205020404" pitchFamily="49" charset="0"/>
              </a:rPr>
              <a:t>Guidance:</a:t>
            </a:r>
          </a:p>
          <a:p>
            <a:r>
              <a:rPr lang="en-GB" sz="1600" dirty="0">
                <a:solidFill>
                  <a:schemeClr val="tx1"/>
                </a:solidFill>
                <a:latin typeface="Segoe UI Variable Text" pitchFamily="2" charset="0"/>
                <a:cs typeface="Courier New" panose="02070309020205020404" pitchFamily="49" charset="0"/>
              </a:rPr>
              <a:t>Your answer must include:</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Positive and negative impact on the developed and developing countries. </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Impact on wider society.</a:t>
            </a:r>
          </a:p>
        </p:txBody>
      </p:sp>
      <p:pic>
        <p:nvPicPr>
          <p:cNvPr id="7" name="Picture 6">
            <a:extLst>
              <a:ext uri="{FF2B5EF4-FFF2-40B4-BE49-F238E27FC236}">
                <a16:creationId xmlns:a16="http://schemas.microsoft.com/office/drawing/2014/main" id="{8D2A45D9-5518-1A0F-9C1B-2CA80C646433}"/>
              </a:ext>
            </a:extLst>
          </p:cNvPr>
          <p:cNvPicPr>
            <a:picLocks noChangeAspect="1"/>
          </p:cNvPicPr>
          <p:nvPr/>
        </p:nvPicPr>
        <p:blipFill>
          <a:blip r:embed="rId2"/>
          <a:stretch>
            <a:fillRect/>
          </a:stretch>
        </p:blipFill>
        <p:spPr>
          <a:xfrm>
            <a:off x="340464" y="3131288"/>
            <a:ext cx="5114262" cy="2557131"/>
          </a:xfrm>
          <a:prstGeom prst="rect">
            <a:avLst/>
          </a:prstGeom>
        </p:spPr>
      </p:pic>
    </p:spTree>
    <p:extLst>
      <p:ext uri="{BB962C8B-B14F-4D97-AF65-F5344CB8AC3E}">
        <p14:creationId xmlns:p14="http://schemas.microsoft.com/office/powerpoint/2010/main" val="4235709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E14C82-2803-62D2-23B1-46B245A19148}"/>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E5F07C8F-C2B9-AD27-F167-74CE1EFDB5D5}"/>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6</a:t>
            </a:r>
          </a:p>
        </p:txBody>
      </p:sp>
      <p:sp>
        <p:nvSpPr>
          <p:cNvPr id="3" name="TextBox 2">
            <a:extLst>
              <a:ext uri="{FF2B5EF4-FFF2-40B4-BE49-F238E27FC236}">
                <a16:creationId xmlns:a16="http://schemas.microsoft.com/office/drawing/2014/main" id="{62E9D7C9-5B05-396D-3823-C387314A363A}"/>
              </a:ext>
            </a:extLst>
          </p:cNvPr>
          <p:cNvSpPr txBox="1"/>
          <p:nvPr/>
        </p:nvSpPr>
        <p:spPr>
          <a:xfrm>
            <a:off x="80975" y="1065678"/>
            <a:ext cx="5752756" cy="1815882"/>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Town A has recently had fibre-optic broadband and 5G installed. Businesses there run smoothly with cloud storage, video conferencing, and fast customer services. In nearby Town B, the internet still relies on old copper telephone lines. Connections are unreliable, and businesses often lose time when video calls drop or online systems crash.</a:t>
            </a:r>
          </a:p>
        </p:txBody>
      </p:sp>
      <p:sp>
        <p:nvSpPr>
          <p:cNvPr id="4" name="TextBox 3">
            <a:extLst>
              <a:ext uri="{FF2B5EF4-FFF2-40B4-BE49-F238E27FC236}">
                <a16:creationId xmlns:a16="http://schemas.microsoft.com/office/drawing/2014/main" id="{48F8EF43-EA1E-9AE4-B42B-BCC03D8C6A7C}"/>
              </a:ext>
            </a:extLst>
          </p:cNvPr>
          <p:cNvSpPr txBox="1"/>
          <p:nvPr/>
        </p:nvSpPr>
        <p:spPr>
          <a:xfrm>
            <a:off x="5833731" y="1065678"/>
            <a:ext cx="5713226" cy="584775"/>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a:t>
            </a:r>
          </a:p>
          <a:p>
            <a:r>
              <a:rPr lang="en-GB" sz="1600" dirty="0">
                <a:latin typeface="Segoe UI Variable Text" pitchFamily="2" charset="0"/>
                <a:cs typeface="Segoe UI" panose="020B0502040204020203" pitchFamily="34" charset="0"/>
              </a:rPr>
              <a:t>What difference does infrastructure make?</a:t>
            </a:r>
          </a:p>
        </p:txBody>
      </p:sp>
      <p:sp>
        <p:nvSpPr>
          <p:cNvPr id="5" name="Rectangle 4">
            <a:extLst>
              <a:ext uri="{FF2B5EF4-FFF2-40B4-BE49-F238E27FC236}">
                <a16:creationId xmlns:a16="http://schemas.microsoft.com/office/drawing/2014/main" id="{A48AA78B-486F-5857-396A-C0275BC08B08}"/>
              </a:ext>
            </a:extLst>
          </p:cNvPr>
          <p:cNvSpPr/>
          <p:nvPr/>
        </p:nvSpPr>
        <p:spPr>
          <a:xfrm>
            <a:off x="5908160" y="1791586"/>
            <a:ext cx="5851449" cy="2674088"/>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dirty="0">
              <a:solidFill>
                <a:schemeClr val="tx1"/>
              </a:solidFill>
              <a:latin typeface="Segoe UI Variable Text" pitchFamily="2" charset="0"/>
              <a:cs typeface="Courier New" panose="02070309020205020404" pitchFamily="49" charset="0"/>
            </a:endParaRPr>
          </a:p>
        </p:txBody>
      </p:sp>
      <p:sp>
        <p:nvSpPr>
          <p:cNvPr id="6" name="Rectangle 5">
            <a:extLst>
              <a:ext uri="{FF2B5EF4-FFF2-40B4-BE49-F238E27FC236}">
                <a16:creationId xmlns:a16="http://schemas.microsoft.com/office/drawing/2014/main" id="{D8BE6CFD-7AD6-DF59-70BE-91B9E6799FF7}"/>
              </a:ext>
            </a:extLst>
          </p:cNvPr>
          <p:cNvSpPr/>
          <p:nvPr/>
        </p:nvSpPr>
        <p:spPr>
          <a:xfrm>
            <a:off x="5908160" y="4635795"/>
            <a:ext cx="5851449" cy="1446028"/>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Courier New" panose="02070309020205020404" pitchFamily="49" charset="0"/>
              </a:rPr>
              <a:t>Guidance:</a:t>
            </a:r>
          </a:p>
          <a:p>
            <a:r>
              <a:rPr lang="en-GB" sz="1600" dirty="0">
                <a:solidFill>
                  <a:schemeClr val="tx1"/>
                </a:solidFill>
                <a:latin typeface="Segoe UI Variable Text" pitchFamily="2" charset="0"/>
                <a:cs typeface="Courier New" panose="02070309020205020404" pitchFamily="49" charset="0"/>
              </a:rPr>
              <a:t>Your answer must include:</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Positive and negative impact based on the use of modern and old infrastructure</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Impact on wider society.</a:t>
            </a:r>
          </a:p>
        </p:txBody>
      </p:sp>
      <p:pic>
        <p:nvPicPr>
          <p:cNvPr id="9" name="Picture 8">
            <a:extLst>
              <a:ext uri="{FF2B5EF4-FFF2-40B4-BE49-F238E27FC236}">
                <a16:creationId xmlns:a16="http://schemas.microsoft.com/office/drawing/2014/main" id="{C14EB1CF-8274-0B8F-ED4C-081A94D4EFDA}"/>
              </a:ext>
            </a:extLst>
          </p:cNvPr>
          <p:cNvPicPr>
            <a:picLocks noChangeAspect="1"/>
          </p:cNvPicPr>
          <p:nvPr/>
        </p:nvPicPr>
        <p:blipFill>
          <a:blip r:embed="rId2"/>
          <a:stretch>
            <a:fillRect/>
          </a:stretch>
        </p:blipFill>
        <p:spPr>
          <a:xfrm>
            <a:off x="315432" y="3101267"/>
            <a:ext cx="4862623" cy="2728814"/>
          </a:xfrm>
          <a:prstGeom prst="rect">
            <a:avLst/>
          </a:prstGeom>
        </p:spPr>
      </p:pic>
    </p:spTree>
    <p:extLst>
      <p:ext uri="{BB962C8B-B14F-4D97-AF65-F5344CB8AC3E}">
        <p14:creationId xmlns:p14="http://schemas.microsoft.com/office/powerpoint/2010/main" val="3198134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92DF8F-A470-765D-66E0-81533BE2AB01}"/>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2BA5B3BB-B06F-2235-3A4E-1E1F3286D176}"/>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7</a:t>
            </a:r>
          </a:p>
        </p:txBody>
      </p:sp>
      <p:sp>
        <p:nvSpPr>
          <p:cNvPr id="3" name="TextBox 2">
            <a:extLst>
              <a:ext uri="{FF2B5EF4-FFF2-40B4-BE49-F238E27FC236}">
                <a16:creationId xmlns:a16="http://schemas.microsoft.com/office/drawing/2014/main" id="{5D45AA61-9973-D5EB-903E-F361EBD3123D}"/>
              </a:ext>
            </a:extLst>
          </p:cNvPr>
          <p:cNvSpPr txBox="1"/>
          <p:nvPr/>
        </p:nvSpPr>
        <p:spPr>
          <a:xfrm>
            <a:off x="80975" y="1065678"/>
            <a:ext cx="5752756" cy="1815882"/>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A group of friends go camping in the countryside. Some of them have strong 4G/5G signal and can share photos, use maps, and contact family. Others have no coverage at all and cannot make calls or access the internet. Later that night, one camper feels unwell, and the friends without signal worry about what would happen if they needed emergency help.</a:t>
            </a:r>
          </a:p>
        </p:txBody>
      </p:sp>
      <p:sp>
        <p:nvSpPr>
          <p:cNvPr id="4" name="TextBox 3">
            <a:extLst>
              <a:ext uri="{FF2B5EF4-FFF2-40B4-BE49-F238E27FC236}">
                <a16:creationId xmlns:a16="http://schemas.microsoft.com/office/drawing/2014/main" id="{6D24D59C-4A88-66B9-F703-CC1DD20E2F13}"/>
              </a:ext>
            </a:extLst>
          </p:cNvPr>
          <p:cNvSpPr txBox="1"/>
          <p:nvPr/>
        </p:nvSpPr>
        <p:spPr>
          <a:xfrm>
            <a:off x="5833731" y="1065678"/>
            <a:ext cx="5713226" cy="584775"/>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a:t>
            </a:r>
          </a:p>
          <a:p>
            <a:r>
              <a:rPr lang="en-GB" sz="1600" dirty="0">
                <a:latin typeface="Segoe UI Variable Text" pitchFamily="2" charset="0"/>
                <a:cs typeface="Segoe UI" panose="020B0502040204020203" pitchFamily="34" charset="0"/>
              </a:rPr>
              <a:t>How does mobile coverage affect people and society?</a:t>
            </a:r>
          </a:p>
        </p:txBody>
      </p:sp>
      <p:sp>
        <p:nvSpPr>
          <p:cNvPr id="5" name="Rectangle 4">
            <a:extLst>
              <a:ext uri="{FF2B5EF4-FFF2-40B4-BE49-F238E27FC236}">
                <a16:creationId xmlns:a16="http://schemas.microsoft.com/office/drawing/2014/main" id="{9CC8D721-FCF1-012F-A391-90B7CBB64AC8}"/>
              </a:ext>
            </a:extLst>
          </p:cNvPr>
          <p:cNvSpPr/>
          <p:nvPr/>
        </p:nvSpPr>
        <p:spPr>
          <a:xfrm>
            <a:off x="5908160" y="1791586"/>
            <a:ext cx="5851449" cy="2674088"/>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dirty="0">
              <a:solidFill>
                <a:schemeClr val="tx1"/>
              </a:solidFill>
              <a:latin typeface="Segoe UI Variable Text" pitchFamily="2" charset="0"/>
              <a:cs typeface="Courier New" panose="02070309020205020404" pitchFamily="49" charset="0"/>
            </a:endParaRPr>
          </a:p>
        </p:txBody>
      </p:sp>
      <p:sp>
        <p:nvSpPr>
          <p:cNvPr id="6" name="Rectangle 5">
            <a:extLst>
              <a:ext uri="{FF2B5EF4-FFF2-40B4-BE49-F238E27FC236}">
                <a16:creationId xmlns:a16="http://schemas.microsoft.com/office/drawing/2014/main" id="{404AE7D1-4602-5950-2A21-DEF25A76E532}"/>
              </a:ext>
            </a:extLst>
          </p:cNvPr>
          <p:cNvSpPr/>
          <p:nvPr/>
        </p:nvSpPr>
        <p:spPr>
          <a:xfrm>
            <a:off x="5908160" y="4635795"/>
            <a:ext cx="5851449" cy="1446028"/>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Courier New" panose="02070309020205020404" pitchFamily="49" charset="0"/>
              </a:rPr>
              <a:t>Guidance:</a:t>
            </a:r>
          </a:p>
          <a:p>
            <a:r>
              <a:rPr lang="en-GB" sz="1600" dirty="0">
                <a:solidFill>
                  <a:schemeClr val="tx1"/>
                </a:solidFill>
                <a:latin typeface="Segoe UI Variable Text" pitchFamily="2" charset="0"/>
                <a:cs typeface="Courier New" panose="02070309020205020404" pitchFamily="49" charset="0"/>
              </a:rPr>
              <a:t>Your answer must include:</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Positive and negative impact based on good and poor coverage.</a:t>
            </a:r>
          </a:p>
          <a:p>
            <a:pPr marL="285750" indent="-285750">
              <a:buFont typeface="Arial" panose="020B0604020202020204" pitchFamily="34" charset="0"/>
              <a:buChar char="•"/>
            </a:pPr>
            <a:r>
              <a:rPr lang="en-GB" sz="1600" dirty="0">
                <a:solidFill>
                  <a:schemeClr val="tx1"/>
                </a:solidFill>
                <a:latin typeface="Segoe UI Variable Text" pitchFamily="2" charset="0"/>
                <a:cs typeface="Courier New" panose="02070309020205020404" pitchFamily="49" charset="0"/>
              </a:rPr>
              <a:t>Impact on wider society.</a:t>
            </a:r>
          </a:p>
        </p:txBody>
      </p:sp>
      <p:pic>
        <p:nvPicPr>
          <p:cNvPr id="7" name="Picture 6">
            <a:extLst>
              <a:ext uri="{FF2B5EF4-FFF2-40B4-BE49-F238E27FC236}">
                <a16:creationId xmlns:a16="http://schemas.microsoft.com/office/drawing/2014/main" id="{A1B9FCF9-0D4F-1EF2-F234-D4409B2A72B8}"/>
              </a:ext>
            </a:extLst>
          </p:cNvPr>
          <p:cNvPicPr>
            <a:picLocks noChangeAspect="1"/>
          </p:cNvPicPr>
          <p:nvPr/>
        </p:nvPicPr>
        <p:blipFill>
          <a:blip r:embed="rId2"/>
          <a:stretch>
            <a:fillRect/>
          </a:stretch>
        </p:blipFill>
        <p:spPr>
          <a:xfrm>
            <a:off x="563525" y="3018151"/>
            <a:ext cx="4593265" cy="3063672"/>
          </a:xfrm>
          <a:prstGeom prst="rect">
            <a:avLst/>
          </a:prstGeom>
        </p:spPr>
      </p:pic>
    </p:spTree>
    <p:extLst>
      <p:ext uri="{BB962C8B-B14F-4D97-AF65-F5344CB8AC3E}">
        <p14:creationId xmlns:p14="http://schemas.microsoft.com/office/powerpoint/2010/main" val="1499123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483</TotalTime>
  <Words>780</Words>
  <Application>Microsoft Office PowerPoint</Application>
  <PresentationFormat>Widescreen</PresentationFormat>
  <Paragraphs>81</Paragraphs>
  <Slides>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Aptos</vt:lpstr>
      <vt:lpstr>Aptos Display</vt:lpstr>
      <vt:lpstr>Arial</vt:lpstr>
      <vt:lpstr>Segoe UI</vt:lpstr>
      <vt:lpstr>Segoe UI Black</vt:lpstr>
      <vt:lpstr>Segoe UI Variable Display Semib</vt:lpstr>
      <vt:lpstr>Segoe UI Variable Text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Corbett, DC (Staff, Parks House)</dc:creator>
  <cp:lastModifiedBy>Simply Teach</cp:lastModifiedBy>
  <cp:revision>30</cp:revision>
  <dcterms:created xsi:type="dcterms:W3CDTF">2025-03-08T16:00:29Z</dcterms:created>
  <dcterms:modified xsi:type="dcterms:W3CDTF">2025-09-08T08:21:22Z</dcterms:modified>
</cp:coreProperties>
</file>